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76" r:id="rId2"/>
    <p:sldId id="278" r:id="rId3"/>
    <p:sldId id="287" r:id="rId4"/>
    <p:sldId id="288" r:id="rId5"/>
    <p:sldId id="279" r:id="rId6"/>
    <p:sldId id="269" r:id="rId7"/>
    <p:sldId id="270" r:id="rId8"/>
    <p:sldId id="271" r:id="rId9"/>
    <p:sldId id="272" r:id="rId10"/>
    <p:sldId id="273" r:id="rId11"/>
    <p:sldId id="274" r:id="rId12"/>
    <p:sldId id="268" r:id="rId13"/>
    <p:sldId id="280" r:id="rId14"/>
    <p:sldId id="281" r:id="rId15"/>
    <p:sldId id="282" r:id="rId16"/>
    <p:sldId id="283" r:id="rId17"/>
    <p:sldId id="284" r:id="rId18"/>
    <p:sldId id="285" r:id="rId19"/>
    <p:sldId id="289" r:id="rId20"/>
  </p:sldIdLst>
  <p:sldSz cx="9144000" cy="6858000" type="screen4x3"/>
  <p:notesSz cx="9775825" cy="6645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2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 autoAdjust="0"/>
    <p:restoredTop sz="96305" autoAdjust="0"/>
  </p:normalViewPr>
  <p:slideViewPr>
    <p:cSldViewPr>
      <p:cViewPr>
        <p:scale>
          <a:sx n="110" d="100"/>
          <a:sy n="110" d="100"/>
        </p:scale>
        <p:origin x="-40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22" d="100"/>
          <a:sy n="122" d="100"/>
        </p:scale>
        <p:origin x="-1164" y="-90"/>
      </p:cViewPr>
      <p:guideLst>
        <p:guide orient="horz" pos="2094"/>
        <p:guide pos="3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36873" cy="333661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37378" y="0"/>
            <a:ext cx="4236872" cy="333661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r">
              <a:defRPr sz="1200"/>
            </a:lvl1pPr>
          </a:lstStyle>
          <a:p>
            <a:fld id="{EFF6D16C-481B-4827-907C-92F1A6C83849}" type="datetimeFigureOut">
              <a:rPr lang="en-GB" smtClean="0"/>
              <a:t>17/06/2015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11615"/>
            <a:ext cx="4236873" cy="333660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37378" y="6311615"/>
            <a:ext cx="4236872" cy="333660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r">
              <a:defRPr sz="1200"/>
            </a:lvl1pPr>
          </a:lstStyle>
          <a:p>
            <a:fld id="{ED1FC596-5B95-4749-943A-991A0F331A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2862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5275" y="155575"/>
            <a:ext cx="6945313" cy="52085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</p:sp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5537378" y="6311615"/>
            <a:ext cx="4236872" cy="333660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r">
              <a:defRPr sz="1200"/>
            </a:lvl1pPr>
          </a:lstStyle>
          <a:p>
            <a:fld id="{0475E051-777E-45B1-A9A5-9212E56BD35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7458908" y="154925"/>
            <a:ext cx="2047458" cy="6158046"/>
          </a:xfrm>
          <a:prstGeom prst="rect">
            <a:avLst/>
          </a:prstGeom>
          <a:ln>
            <a:noFill/>
          </a:ln>
        </p:spPr>
        <p:txBody>
          <a:bodyPr vert="horz" lIns="90145" tIns="45072" rIns="90145" bIns="45072" rtlCol="0"/>
          <a:lstStyle/>
          <a:p>
            <a:pPr lvl="0"/>
            <a:r>
              <a:rPr lang="en-GB" dirty="0" smtClean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1025338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5275" y="155575"/>
            <a:ext cx="6945313" cy="5208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30409" y="295712"/>
            <a:ext cx="2475957" cy="6017259"/>
          </a:xfrm>
        </p:spPr>
        <p:txBody>
          <a:bodyPr/>
          <a:lstStyle/>
          <a:p>
            <a:r>
              <a:rPr lang="en-GB" sz="1800" dirty="0">
                <a:latin typeface="+mj-lt"/>
              </a:rPr>
              <a:t>Notes</a:t>
            </a:r>
            <a:endParaRPr lang="en-GB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E051-777E-45B1-A9A5-9212E56BD35C}" type="slidenum">
              <a:rPr lang="en-GB" smtClean="0"/>
              <a:t>1</a:t>
            </a:fld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030408" y="401302"/>
            <a:ext cx="0" cy="5842671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55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95275" y="155575"/>
            <a:ext cx="6945313" cy="5208588"/>
          </a:xfrm>
        </p:spPr>
      </p:sp>
      <p:cxnSp>
        <p:nvCxnSpPr>
          <p:cNvPr id="4" name="Straight Connector 3"/>
          <p:cNvCxnSpPr/>
          <p:nvPr/>
        </p:nvCxnSpPr>
        <p:spPr>
          <a:xfrm>
            <a:off x="7030408" y="401302"/>
            <a:ext cx="0" cy="5842671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30409" y="295712"/>
            <a:ext cx="2475957" cy="6017259"/>
          </a:xfrm>
        </p:spPr>
        <p:txBody>
          <a:bodyPr/>
          <a:lstStyle/>
          <a:p>
            <a:r>
              <a:rPr lang="en-GB" sz="1800" dirty="0">
                <a:latin typeface="+mj-lt"/>
              </a:rPr>
              <a:t>Notes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5618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95275" y="155575"/>
            <a:ext cx="6945313" cy="5208588"/>
          </a:xfrm>
        </p:spPr>
      </p:sp>
      <p:cxnSp>
        <p:nvCxnSpPr>
          <p:cNvPr id="4" name="Straight Connector 3"/>
          <p:cNvCxnSpPr/>
          <p:nvPr/>
        </p:nvCxnSpPr>
        <p:spPr>
          <a:xfrm>
            <a:off x="7030408" y="401302"/>
            <a:ext cx="0" cy="5842671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30409" y="295712"/>
            <a:ext cx="2475957" cy="6017259"/>
          </a:xfrm>
        </p:spPr>
        <p:txBody>
          <a:bodyPr/>
          <a:lstStyle/>
          <a:p>
            <a:r>
              <a:rPr lang="en-GB" sz="1800" dirty="0">
                <a:latin typeface="+mj-lt"/>
              </a:rPr>
              <a:t>Notes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5982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95275" y="155575"/>
            <a:ext cx="6945313" cy="5208588"/>
          </a:xfrm>
        </p:spPr>
      </p:sp>
      <p:cxnSp>
        <p:nvCxnSpPr>
          <p:cNvPr id="4" name="Straight Connector 3"/>
          <p:cNvCxnSpPr/>
          <p:nvPr/>
        </p:nvCxnSpPr>
        <p:spPr>
          <a:xfrm>
            <a:off x="7030408" y="401302"/>
            <a:ext cx="0" cy="5842671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30409" y="295712"/>
            <a:ext cx="2475957" cy="6017259"/>
          </a:xfrm>
        </p:spPr>
        <p:txBody>
          <a:bodyPr/>
          <a:lstStyle/>
          <a:p>
            <a:r>
              <a:rPr lang="en-GB" sz="1800" dirty="0">
                <a:latin typeface="+mj-lt"/>
              </a:rPr>
              <a:t>Notes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7868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5275" y="155575"/>
            <a:ext cx="6945313" cy="52085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E051-777E-45B1-A9A5-9212E56BD35C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30409" y="295712"/>
            <a:ext cx="2475957" cy="6017259"/>
          </a:xfrm>
        </p:spPr>
        <p:txBody>
          <a:bodyPr/>
          <a:lstStyle/>
          <a:p>
            <a:r>
              <a:rPr lang="en-GB" sz="1800" dirty="0">
                <a:latin typeface="+mj-lt"/>
              </a:rPr>
              <a:t>Notes</a:t>
            </a:r>
            <a:endParaRPr lang="en-GB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30408" y="401302"/>
            <a:ext cx="0" cy="5842671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463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5275" y="155575"/>
            <a:ext cx="6945313" cy="52085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E051-777E-45B1-A9A5-9212E56BD35C}" type="slidenum">
              <a:rPr lang="en-GB" smtClean="0"/>
              <a:t>14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30409" y="295712"/>
            <a:ext cx="2475957" cy="6017259"/>
          </a:xfrm>
        </p:spPr>
        <p:txBody>
          <a:bodyPr/>
          <a:lstStyle/>
          <a:p>
            <a:r>
              <a:rPr lang="en-GB" sz="1800" dirty="0">
                <a:latin typeface="+mj-lt"/>
              </a:rPr>
              <a:t>Notes</a:t>
            </a:r>
            <a:endParaRPr lang="en-GB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30408" y="401302"/>
            <a:ext cx="0" cy="5842671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799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5275" y="155575"/>
            <a:ext cx="6945313" cy="52085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E051-777E-45B1-A9A5-9212E56BD35C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30409" y="295712"/>
            <a:ext cx="2475957" cy="6017259"/>
          </a:xfrm>
        </p:spPr>
        <p:txBody>
          <a:bodyPr/>
          <a:lstStyle/>
          <a:p>
            <a:r>
              <a:rPr lang="en-GB" sz="1800" dirty="0">
                <a:latin typeface="+mj-lt"/>
              </a:rPr>
              <a:t>Notes</a:t>
            </a:r>
            <a:endParaRPr lang="en-GB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30408" y="401302"/>
            <a:ext cx="0" cy="5842671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048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5275" y="155575"/>
            <a:ext cx="6945313" cy="52085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E051-777E-45B1-A9A5-9212E56BD35C}" type="slidenum">
              <a:rPr lang="en-GB" smtClean="0"/>
              <a:t>16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30409" y="295712"/>
            <a:ext cx="2475957" cy="6017259"/>
          </a:xfrm>
        </p:spPr>
        <p:txBody>
          <a:bodyPr/>
          <a:lstStyle/>
          <a:p>
            <a:r>
              <a:rPr lang="en-GB" sz="1800" dirty="0">
                <a:latin typeface="+mj-lt"/>
              </a:rPr>
              <a:t>Notes</a:t>
            </a:r>
            <a:endParaRPr lang="en-GB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30408" y="401302"/>
            <a:ext cx="0" cy="5842671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527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5275" y="155575"/>
            <a:ext cx="6945313" cy="52085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E051-777E-45B1-A9A5-9212E56BD35C}" type="slidenum">
              <a:rPr lang="en-GB" smtClean="0"/>
              <a:t>17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30409" y="295712"/>
            <a:ext cx="2475957" cy="6017259"/>
          </a:xfrm>
        </p:spPr>
        <p:txBody>
          <a:bodyPr/>
          <a:lstStyle/>
          <a:p>
            <a:r>
              <a:rPr lang="en-GB" sz="1800" dirty="0">
                <a:latin typeface="+mj-lt"/>
              </a:rPr>
              <a:t>Notes</a:t>
            </a:r>
            <a:endParaRPr lang="en-GB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30408" y="401302"/>
            <a:ext cx="0" cy="5842671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123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5275" y="155575"/>
            <a:ext cx="6945313" cy="52085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E051-777E-45B1-A9A5-9212E56BD35C}" type="slidenum">
              <a:rPr lang="en-GB" smtClean="0"/>
              <a:t>18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30409" y="295712"/>
            <a:ext cx="2475957" cy="6017259"/>
          </a:xfrm>
        </p:spPr>
        <p:txBody>
          <a:bodyPr/>
          <a:lstStyle/>
          <a:p>
            <a:r>
              <a:rPr lang="en-GB" sz="1800" dirty="0">
                <a:latin typeface="+mj-lt"/>
              </a:rPr>
              <a:t>Notes</a:t>
            </a:r>
            <a:endParaRPr lang="en-GB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30408" y="401302"/>
            <a:ext cx="0" cy="5842671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209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5275" y="155575"/>
            <a:ext cx="6945313" cy="52085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E051-777E-45B1-A9A5-9212E56BD35C}" type="slidenum">
              <a:rPr lang="en-GB" smtClean="0"/>
              <a:t>19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30409" y="295712"/>
            <a:ext cx="2475957" cy="6017259"/>
          </a:xfrm>
        </p:spPr>
        <p:txBody>
          <a:bodyPr/>
          <a:lstStyle/>
          <a:p>
            <a:r>
              <a:rPr lang="en-GB" sz="1800" dirty="0">
                <a:latin typeface="+mj-lt"/>
              </a:rPr>
              <a:t>Notes</a:t>
            </a:r>
            <a:endParaRPr lang="en-GB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30408" y="401302"/>
            <a:ext cx="0" cy="5842671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209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5275" y="155575"/>
            <a:ext cx="6945313" cy="52085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E051-777E-45B1-A9A5-9212E56BD35C}" type="slidenum">
              <a:rPr lang="en-GB" smtClean="0"/>
              <a:t>2</a:t>
            </a:fld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030408" y="401302"/>
            <a:ext cx="0" cy="5842671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otes Placeholder 2"/>
          <p:cNvSpPr>
            <a:spLocks noGrp="1"/>
          </p:cNvSpPr>
          <p:nvPr>
            <p:ph type="body" idx="3"/>
          </p:nvPr>
        </p:nvSpPr>
        <p:spPr>
          <a:xfrm>
            <a:off x="7030409" y="295712"/>
            <a:ext cx="2475957" cy="6017259"/>
          </a:xfrm>
        </p:spPr>
        <p:txBody>
          <a:bodyPr/>
          <a:lstStyle/>
          <a:p>
            <a:r>
              <a:rPr lang="en-GB" sz="1800" dirty="0">
                <a:latin typeface="+mj-lt"/>
              </a:rPr>
              <a:t>Notes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9938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5275" y="155575"/>
            <a:ext cx="6945313" cy="52085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E051-777E-45B1-A9A5-9212E56BD35C}" type="slidenum">
              <a:rPr lang="en-GB" smtClean="0"/>
              <a:t>3</a:t>
            </a:fld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030408" y="401302"/>
            <a:ext cx="0" cy="5842671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otes Placeholder 2"/>
          <p:cNvSpPr>
            <a:spLocks noGrp="1"/>
          </p:cNvSpPr>
          <p:nvPr>
            <p:ph type="body" idx="3"/>
          </p:nvPr>
        </p:nvSpPr>
        <p:spPr>
          <a:xfrm>
            <a:off x="7030409" y="295712"/>
            <a:ext cx="2475957" cy="6017259"/>
          </a:xfrm>
        </p:spPr>
        <p:txBody>
          <a:bodyPr/>
          <a:lstStyle/>
          <a:p>
            <a:r>
              <a:rPr lang="en-GB" sz="1800" dirty="0">
                <a:latin typeface="+mj-lt"/>
              </a:rPr>
              <a:t>Notes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6427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5275" y="155575"/>
            <a:ext cx="6945313" cy="52085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E051-777E-45B1-A9A5-9212E56BD35C}" type="slidenum">
              <a:rPr lang="en-GB" smtClean="0"/>
              <a:t>4</a:t>
            </a:fld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030408" y="401302"/>
            <a:ext cx="0" cy="5842671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otes Placeholder 2"/>
          <p:cNvSpPr>
            <a:spLocks noGrp="1"/>
          </p:cNvSpPr>
          <p:nvPr>
            <p:ph type="body" idx="3"/>
          </p:nvPr>
        </p:nvSpPr>
        <p:spPr>
          <a:xfrm>
            <a:off x="7030409" y="295712"/>
            <a:ext cx="2475957" cy="6017259"/>
          </a:xfrm>
        </p:spPr>
        <p:txBody>
          <a:bodyPr/>
          <a:lstStyle/>
          <a:p>
            <a:r>
              <a:rPr lang="en-GB" sz="1800" dirty="0">
                <a:latin typeface="+mj-lt"/>
              </a:rPr>
              <a:t>Notes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9044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5275" y="155575"/>
            <a:ext cx="6945313" cy="52085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5E051-777E-45B1-A9A5-9212E56BD35C}" type="slidenum">
              <a:rPr lang="en-GB" smtClean="0"/>
              <a:t>5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030408" y="401302"/>
            <a:ext cx="0" cy="5842671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otes Placeholder 2"/>
          <p:cNvSpPr>
            <a:spLocks noGrp="1"/>
          </p:cNvSpPr>
          <p:nvPr>
            <p:ph type="body" idx="3"/>
          </p:nvPr>
        </p:nvSpPr>
        <p:spPr>
          <a:xfrm>
            <a:off x="7030409" y="295712"/>
            <a:ext cx="2475957" cy="6017259"/>
          </a:xfrm>
        </p:spPr>
        <p:txBody>
          <a:bodyPr/>
          <a:lstStyle/>
          <a:p>
            <a:r>
              <a:rPr lang="en-GB" sz="1800" dirty="0">
                <a:latin typeface="+mj-lt"/>
              </a:rPr>
              <a:t>Notes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516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95275" y="155575"/>
            <a:ext cx="6945313" cy="5208588"/>
          </a:xfrm>
        </p:spPr>
      </p:sp>
      <p:cxnSp>
        <p:nvCxnSpPr>
          <p:cNvPr id="4" name="Straight Connector 3"/>
          <p:cNvCxnSpPr/>
          <p:nvPr/>
        </p:nvCxnSpPr>
        <p:spPr>
          <a:xfrm>
            <a:off x="7030408" y="401302"/>
            <a:ext cx="0" cy="5842671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30409" y="295712"/>
            <a:ext cx="2475957" cy="6017259"/>
          </a:xfrm>
        </p:spPr>
        <p:txBody>
          <a:bodyPr/>
          <a:lstStyle/>
          <a:p>
            <a:r>
              <a:rPr lang="en-GB" sz="1800" dirty="0">
                <a:latin typeface="+mj-lt"/>
              </a:rPr>
              <a:t>Notes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9174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95275" y="155575"/>
            <a:ext cx="6945313" cy="5208588"/>
          </a:xfrm>
        </p:spPr>
      </p:sp>
      <p:cxnSp>
        <p:nvCxnSpPr>
          <p:cNvPr id="4" name="Straight Connector 3"/>
          <p:cNvCxnSpPr/>
          <p:nvPr/>
        </p:nvCxnSpPr>
        <p:spPr>
          <a:xfrm>
            <a:off x="7030408" y="401302"/>
            <a:ext cx="0" cy="5842671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30409" y="295712"/>
            <a:ext cx="2475957" cy="6017259"/>
          </a:xfrm>
        </p:spPr>
        <p:txBody>
          <a:bodyPr/>
          <a:lstStyle/>
          <a:p>
            <a:r>
              <a:rPr lang="en-GB" sz="1800" dirty="0">
                <a:latin typeface="+mj-lt"/>
              </a:rPr>
              <a:t>Notes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0107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95275" y="155575"/>
            <a:ext cx="6945313" cy="5208588"/>
          </a:xfrm>
        </p:spPr>
      </p:sp>
      <p:cxnSp>
        <p:nvCxnSpPr>
          <p:cNvPr id="4" name="Straight Connector 3"/>
          <p:cNvCxnSpPr/>
          <p:nvPr/>
        </p:nvCxnSpPr>
        <p:spPr>
          <a:xfrm>
            <a:off x="7030408" y="401302"/>
            <a:ext cx="0" cy="5842671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30409" y="295712"/>
            <a:ext cx="2475957" cy="6017259"/>
          </a:xfrm>
        </p:spPr>
        <p:txBody>
          <a:bodyPr/>
          <a:lstStyle/>
          <a:p>
            <a:r>
              <a:rPr lang="en-GB" sz="1800" dirty="0">
                <a:latin typeface="+mj-lt"/>
              </a:rPr>
              <a:t>Notes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0624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95275" y="155575"/>
            <a:ext cx="6945313" cy="5208588"/>
          </a:xfrm>
        </p:spPr>
      </p:sp>
      <p:cxnSp>
        <p:nvCxnSpPr>
          <p:cNvPr id="4" name="Straight Connector 3"/>
          <p:cNvCxnSpPr/>
          <p:nvPr/>
        </p:nvCxnSpPr>
        <p:spPr>
          <a:xfrm>
            <a:off x="7030408" y="401302"/>
            <a:ext cx="0" cy="5842671"/>
          </a:xfrm>
          <a:prstGeom prst="line">
            <a:avLst/>
          </a:prstGeom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030409" y="295712"/>
            <a:ext cx="2475957" cy="6017259"/>
          </a:xfrm>
        </p:spPr>
        <p:txBody>
          <a:bodyPr/>
          <a:lstStyle/>
          <a:p>
            <a:r>
              <a:rPr lang="en-GB" sz="1800" dirty="0">
                <a:latin typeface="+mj-lt"/>
              </a:rPr>
              <a:t>Notes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979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A30196-760A-422F-8A95-31FB47FB6445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4316C-3C68-46E3-B07E-8E91A7669A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04BD09-26E9-4108-B86C-884CAAF8B66B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8AF46-1EE3-4E3F-91FD-8DCA0695F4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5A6810-D65F-4E6F-B824-8D13404C1C2B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84609-17B7-4E48-942C-D6D2A68D54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DA598-68D2-4187-9FE8-D2F6348F7AF6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C33E-37F6-451C-B44D-F605710D24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604EF4-5315-4E78-BA9F-98C553784B75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7C8FB-CB0F-4CF1-9E45-B383C661ED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4B9A73-CB8A-4840-A4F4-444757422FD8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25727-95CA-4FEF-BB6C-DD9E6DBB7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B63B37-BBF2-4211-999E-C7B65BBFAF99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34626-7844-4B8A-852B-BC15BE677A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D2F265-27E2-46DF-A78E-BEA1237F8A33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77AC6-2E05-4AAA-8DDC-A222E6DD46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285F0-63CE-4F82-9A6F-64B0592A545F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005F-871B-4993-BDBC-5FD76307C6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FF890-7D68-48F4-B59D-8978F856FBA1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64251-7035-43ED-BD35-ACEC7FD284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771CA1-D460-4F24-AB77-A9DA6CAA0E87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9FC00-963F-4EC7-855A-7B37ACC130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3FE2AA-7566-4A7A-832E-1E039F132EDA}" type="datetime1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62F11D-CECB-4CC7-9463-F022A73259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ffirmativefinance.co.uk/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346451"/>
            <a:ext cx="8208912" cy="209066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Underwriting a Development Loan</a:t>
            </a:r>
            <a:br>
              <a:rPr lang="en-GB" dirty="0" smtClean="0"/>
            </a:br>
            <a:r>
              <a:rPr lang="en-GB" dirty="0" smtClean="0"/>
              <a:t>and </a:t>
            </a:r>
            <a:br>
              <a:rPr lang="en-GB" dirty="0" smtClean="0"/>
            </a:br>
            <a:r>
              <a:rPr lang="en-GB" dirty="0" smtClean="0"/>
              <a:t>General Short Term Finance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5596" y="4772744"/>
            <a:ext cx="6872808" cy="88850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Eugene Esterkin and Gary Lederberg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9" y="509121"/>
            <a:ext cx="3951397" cy="1523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5338"/>
            <a:ext cx="4104456" cy="2271484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8559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altLang="en-US" sz="3600" dirty="0" smtClean="0"/>
              <a:t>Case Study – Stage 4</a:t>
            </a:r>
            <a:endParaRPr lang="en-US" altLang="en-US" sz="360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844826"/>
            <a:ext cx="8229600" cy="4281339"/>
          </a:xfrm>
        </p:spPr>
        <p:txBody>
          <a:bodyPr/>
          <a:lstStyle/>
          <a:p>
            <a:r>
              <a:rPr lang="en-GB" altLang="en-US" sz="2400" dirty="0"/>
              <a:t>£14,933.12 further advance (Total £192,500) (LTV = 70%)</a:t>
            </a:r>
          </a:p>
          <a:p>
            <a:r>
              <a:rPr lang="en-GB" altLang="en-US" sz="2400" dirty="0"/>
              <a:t>£275,000 valuation</a:t>
            </a:r>
            <a:endParaRPr lang="en-US" altLang="en-US" sz="2400" dirty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427" y="2997200"/>
            <a:ext cx="27717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2" y="2636840"/>
            <a:ext cx="26638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C33E-37F6-451C-B44D-F605710D24C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24336" cy="1673725"/>
          </a:xfrm>
          <a:prstGeom prst="rect">
            <a:avLst/>
          </a:prstGeom>
          <a:blipFill dpi="0" rotWithShape="1">
            <a:blip r:embed="rId6">
              <a:alphaModFix amt="0"/>
            </a:blip>
            <a:srcRect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altLang="en-US" sz="3600" dirty="0" smtClean="0"/>
              <a:t>Case Study – Stage 5</a:t>
            </a:r>
            <a:endParaRPr lang="en-US" altLang="en-US" sz="3600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844826"/>
            <a:ext cx="8229600" cy="4281339"/>
          </a:xfrm>
        </p:spPr>
        <p:txBody>
          <a:bodyPr/>
          <a:lstStyle/>
          <a:p>
            <a:r>
              <a:rPr lang="en-GB" altLang="en-US" sz="2400" dirty="0"/>
              <a:t>£60,000 further advance (Total £252,500)</a:t>
            </a:r>
          </a:p>
          <a:p>
            <a:r>
              <a:rPr lang="en-GB" altLang="en-US" sz="2400" dirty="0"/>
              <a:t>£370,000 valuation</a:t>
            </a:r>
            <a:endParaRPr lang="en-US" altLang="en-US" sz="2400" dirty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141665"/>
            <a:ext cx="392271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78177"/>
            <a:ext cx="381635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C33E-37F6-451C-B44D-F605710D24C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24336" cy="1673725"/>
          </a:xfrm>
          <a:prstGeom prst="rect">
            <a:avLst/>
          </a:prstGeom>
          <a:blipFill dpi="0" rotWithShape="1">
            <a:blip r:embed="rId6">
              <a:alphaModFix amt="0"/>
            </a:blip>
            <a:srcRect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8313" y="1844824"/>
            <a:ext cx="8229600" cy="423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400" dirty="0">
                <a:latin typeface="+mn-lt"/>
              </a:rPr>
              <a:t>End value of £775,000</a:t>
            </a:r>
            <a:endParaRPr lang="en-US" sz="2400" dirty="0">
              <a:latin typeface="+mn-lt"/>
            </a:endParaRPr>
          </a:p>
        </p:txBody>
      </p:sp>
      <p:sp>
        <p:nvSpPr>
          <p:cNvPr id="922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altLang="en-US" sz="3600" dirty="0" smtClean="0"/>
              <a:t>Case Study - Completed</a:t>
            </a:r>
            <a:endParaRPr lang="en-US" altLang="en-US" sz="3600" dirty="0" smtClean="0"/>
          </a:p>
        </p:txBody>
      </p:sp>
      <p:pic>
        <p:nvPicPr>
          <p:cNvPr id="7" name="Picture 6" descr="996561 Shield and Var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08922"/>
            <a:ext cx="3960440" cy="2633847"/>
          </a:xfrm>
          <a:prstGeom prst="rect">
            <a:avLst/>
          </a:prstGeom>
        </p:spPr>
      </p:pic>
      <p:pic>
        <p:nvPicPr>
          <p:cNvPr id="8" name="Picture 7" descr="996561 Shield and Vardy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204866"/>
            <a:ext cx="3958082" cy="263227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C33E-37F6-451C-B44D-F605710D24C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24336" cy="1673725"/>
          </a:xfrm>
          <a:prstGeom prst="rect">
            <a:avLst/>
          </a:prstGeom>
          <a:blipFill dpi="0" rotWithShape="1">
            <a:blip r:embed="rId6">
              <a:alphaModFix amt="0"/>
            </a:blip>
            <a:srcRect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dirty="0" smtClean="0"/>
              <a:t>Important Features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C33E-37F6-451C-B44D-F605710D24C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24336" cy="1673725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dirty="0" smtClean="0"/>
              <a:t>Pricing</a:t>
            </a:r>
          </a:p>
          <a:p>
            <a:pPr>
              <a:defRPr/>
            </a:pPr>
            <a:r>
              <a:rPr lang="en-GB" altLang="en-US" dirty="0" smtClean="0"/>
              <a:t>Competition</a:t>
            </a:r>
          </a:p>
          <a:p>
            <a:pPr>
              <a:defRPr/>
            </a:pPr>
            <a:r>
              <a:rPr lang="en-GB" altLang="en-US" dirty="0" smtClean="0"/>
              <a:t>Timings to completion</a:t>
            </a:r>
          </a:p>
          <a:p>
            <a:pPr>
              <a:defRPr/>
            </a:pPr>
            <a:r>
              <a:rPr lang="en-GB" altLang="en-US" dirty="0" smtClean="0"/>
              <a:t>Legal points</a:t>
            </a:r>
          </a:p>
          <a:p>
            <a:pPr>
              <a:defRPr/>
            </a:pPr>
            <a:r>
              <a:rPr lang="en-GB" altLang="en-US" dirty="0" smtClean="0"/>
              <a:t>Commission</a:t>
            </a:r>
          </a:p>
          <a:p>
            <a:pPr>
              <a:defRPr/>
            </a:pPr>
            <a:r>
              <a:rPr lang="en-GB" altLang="en-US" dirty="0" smtClean="0"/>
              <a:t>Broker Fee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76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1800" dirty="0" smtClean="0"/>
              <a:t>Part 2 – General Short Term Finance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Our Lending Brands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C33E-37F6-451C-B44D-F605710D24C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32708"/>
            <a:ext cx="3060340" cy="1180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55775"/>
            <a:ext cx="3118526" cy="117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21810"/>
            <a:ext cx="2841602" cy="1091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10738"/>
            <a:ext cx="3006766" cy="1664001"/>
          </a:xfrm>
          <a:prstGeom prst="rect">
            <a:avLst/>
          </a:prstGeom>
          <a:blipFill dpi="0" rotWithShape="1">
            <a:blip r:embed="rId7">
              <a:alphaModFix amt="0"/>
            </a:blip>
            <a:srcRect/>
            <a:tile tx="0" ty="0" sx="100000" sy="100000" flip="none" algn="tl"/>
          </a:blip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24336" cy="1673725"/>
          </a:xfrm>
          <a:prstGeom prst="rect">
            <a:avLst/>
          </a:prstGeom>
          <a:blipFill dpi="0" rotWithShape="1">
            <a:blip r:embed="rId7">
              <a:alphaModFix amt="0"/>
            </a:blip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7036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dirty="0" smtClean="0"/>
              <a:t>Why the Affirmative Group ?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C33E-37F6-451C-B44D-F605710D24C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24336" cy="1673725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No upfront fees</a:t>
            </a:r>
          </a:p>
          <a:p>
            <a:r>
              <a:rPr lang="en-GB" sz="2800" dirty="0" smtClean="0"/>
              <a:t>True balance sheet lending</a:t>
            </a:r>
          </a:p>
          <a:p>
            <a:r>
              <a:rPr lang="en-GB" sz="2800" dirty="0" smtClean="0"/>
              <a:t>Common sense underwriting</a:t>
            </a:r>
          </a:p>
          <a:p>
            <a:r>
              <a:rPr lang="en-GB" sz="2800" dirty="0" smtClean="0"/>
              <a:t>No hedge funds</a:t>
            </a:r>
          </a:p>
          <a:p>
            <a:r>
              <a:rPr lang="en-GB" sz="2800" dirty="0" smtClean="0"/>
              <a:t>On site legal team</a:t>
            </a:r>
          </a:p>
          <a:p>
            <a:r>
              <a:rPr lang="en-GB" sz="2800" dirty="0" smtClean="0"/>
              <a:t>On site decisions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951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dirty="0" smtClean="0"/>
              <a:t>Key Lending Areas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C33E-37F6-451C-B44D-F605710D24C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24336" cy="1673725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FCA Regulated</a:t>
            </a:r>
          </a:p>
          <a:p>
            <a:r>
              <a:rPr lang="en-GB" sz="2800" dirty="0" smtClean="0"/>
              <a:t>Development Funding</a:t>
            </a:r>
          </a:p>
          <a:p>
            <a:r>
              <a:rPr lang="en-GB" sz="2800" dirty="0" smtClean="0"/>
              <a:t>Land with Planning</a:t>
            </a:r>
          </a:p>
          <a:p>
            <a:r>
              <a:rPr lang="en-GB" sz="2800" dirty="0" smtClean="0"/>
              <a:t>Unmortgageable Properties</a:t>
            </a:r>
          </a:p>
          <a:p>
            <a:r>
              <a:rPr lang="en-GB" sz="2800" dirty="0" smtClean="0"/>
              <a:t>Auction Purchases</a:t>
            </a:r>
          </a:p>
          <a:p>
            <a:r>
              <a:rPr lang="en-GB" sz="2800" dirty="0" smtClean="0"/>
              <a:t>Barn Conversions</a:t>
            </a:r>
          </a:p>
          <a:p>
            <a:r>
              <a:rPr lang="en-GB" sz="2800" dirty="0" smtClean="0"/>
              <a:t>Refurbishment Finance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745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dirty="0" smtClean="0"/>
              <a:t>Criteria Details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C33E-37F6-451C-B44D-F605710D24C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24336" cy="1673725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3970784" cy="445395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Acceptable Security</a:t>
            </a:r>
          </a:p>
          <a:p>
            <a:pPr marL="400050" lvl="1" indent="0">
              <a:buNone/>
            </a:pPr>
            <a:r>
              <a:rPr lang="en-GB" sz="2000" dirty="0" smtClean="0"/>
              <a:t>Residential</a:t>
            </a:r>
          </a:p>
          <a:p>
            <a:pPr marL="400050" lvl="1" indent="0">
              <a:buNone/>
            </a:pPr>
            <a:r>
              <a:rPr lang="en-GB" sz="2000" dirty="0" smtClean="0"/>
              <a:t>Commercial</a:t>
            </a:r>
          </a:p>
          <a:p>
            <a:pPr marL="400050" lvl="1" indent="0">
              <a:buNone/>
            </a:pPr>
            <a:r>
              <a:rPr lang="en-GB" sz="2000" dirty="0" smtClean="0"/>
              <a:t>Semi-commercial</a:t>
            </a:r>
          </a:p>
          <a:p>
            <a:pPr marL="400050" lvl="1" indent="0">
              <a:buNone/>
            </a:pPr>
            <a:r>
              <a:rPr lang="en-GB" sz="2000" dirty="0" smtClean="0"/>
              <a:t>BTL / HMO</a:t>
            </a:r>
          </a:p>
          <a:p>
            <a:pPr marL="400050" lvl="1" indent="0">
              <a:buNone/>
            </a:pPr>
            <a:r>
              <a:rPr lang="en-GB" sz="2000" dirty="0" smtClean="0"/>
              <a:t>Land with planning</a:t>
            </a:r>
          </a:p>
          <a:p>
            <a:pPr marL="400050" lvl="1" indent="0">
              <a:buNone/>
            </a:pPr>
            <a:r>
              <a:rPr lang="en-GB" sz="2000" dirty="0" smtClean="0"/>
              <a:t>Non standard construction</a:t>
            </a:r>
          </a:p>
          <a:p>
            <a:pPr marL="400050" lvl="1" indent="0">
              <a:buNone/>
            </a:pPr>
            <a:r>
              <a:rPr lang="en-GB" sz="2000" dirty="0" smtClean="0"/>
              <a:t>Unmortgageable</a:t>
            </a:r>
            <a:endParaRPr lang="en-GB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16016" y="1783356"/>
            <a:ext cx="4320480" cy="4453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2800" dirty="0" smtClean="0"/>
              <a:t>Unacceptable Security</a:t>
            </a: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000" dirty="0" smtClean="0"/>
              <a:t>Hotels</a:t>
            </a: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000" dirty="0" smtClean="0"/>
              <a:t>Farms</a:t>
            </a: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000" dirty="0" smtClean="0"/>
              <a:t>Pubs / Clubs</a:t>
            </a: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000" dirty="0" smtClean="0"/>
              <a:t>Stadia</a:t>
            </a: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000" dirty="0" smtClean="0"/>
              <a:t>Golf clubs</a:t>
            </a: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000" dirty="0" smtClean="0"/>
              <a:t>Ex-council flats above 6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floor</a:t>
            </a: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GB" sz="2000" dirty="0" smtClean="0"/>
              <a:t>Time share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384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C33E-37F6-451C-B44D-F605710D24C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Criteria Details (continued)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24336" cy="1673725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Any legal purpose</a:t>
            </a:r>
          </a:p>
          <a:p>
            <a:r>
              <a:rPr lang="en-GB" sz="2800" dirty="0" smtClean="0"/>
              <a:t>Payment methods (monthly or retained interest)</a:t>
            </a:r>
          </a:p>
          <a:p>
            <a:r>
              <a:rPr lang="en-GB" sz="2800" dirty="0" smtClean="0"/>
              <a:t>No missed payments within last 12 months</a:t>
            </a:r>
          </a:p>
          <a:p>
            <a:r>
              <a:rPr lang="en-GB" sz="2800" dirty="0" smtClean="0"/>
              <a:t>Aged 21 – 70 years old</a:t>
            </a:r>
          </a:p>
          <a:p>
            <a:r>
              <a:rPr lang="en-GB" sz="2800" dirty="0" smtClean="0"/>
              <a:t>Individuals / Partnerships / Limited Companies</a:t>
            </a:r>
          </a:p>
          <a:p>
            <a:r>
              <a:rPr lang="en-GB" sz="2800" dirty="0" smtClean="0"/>
              <a:t>England / Wales / Scotland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599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C33E-37F6-451C-B44D-F605710D24C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Questions &amp; Contact Details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24336" cy="1673725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7 St James Square </a:t>
            </a:r>
          </a:p>
          <a:p>
            <a:pPr marL="0" indent="0">
              <a:buNone/>
            </a:pPr>
            <a:r>
              <a:rPr lang="en-GB" dirty="0" smtClean="0"/>
              <a:t>Manchester </a:t>
            </a:r>
          </a:p>
          <a:p>
            <a:pPr marL="0" indent="0">
              <a:buNone/>
            </a:pPr>
            <a:r>
              <a:rPr lang="en-GB" dirty="0" smtClean="0"/>
              <a:t>M2 6XX</a:t>
            </a:r>
          </a:p>
          <a:p>
            <a:pPr marL="0" indent="0">
              <a:buNone/>
            </a:pPr>
            <a:r>
              <a:rPr lang="en-GB" dirty="0" smtClean="0"/>
              <a:t>08701 123 111</a:t>
            </a:r>
          </a:p>
          <a:p>
            <a:pPr marL="0" indent="0">
              <a:buNone/>
            </a:pPr>
            <a:r>
              <a:rPr lang="en-GB" dirty="0" smtClean="0">
                <a:hlinkClick r:id="rId5"/>
              </a:rPr>
              <a:t>www.affirmativefinance.co.uk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@AfffBridging</a:t>
            </a:r>
          </a:p>
          <a:p>
            <a:pPr marL="0" indent="0">
              <a:buNone/>
            </a:pPr>
            <a:r>
              <a:rPr lang="en-GB" dirty="0" smtClean="0"/>
              <a:t>App available from the Apple Store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1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1800" dirty="0" smtClean="0"/>
              <a:t>Part 1 – </a:t>
            </a:r>
            <a:r>
              <a:rPr lang="en-GB" sz="2000" dirty="0" smtClean="0"/>
              <a:t>Underwriting  a Development Loan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Criteria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Regulated self builds to development for profit</a:t>
            </a:r>
          </a:p>
          <a:p>
            <a:r>
              <a:rPr lang="en-GB" sz="2800" dirty="0" smtClean="0"/>
              <a:t>England, Wales and Scotland</a:t>
            </a:r>
          </a:p>
          <a:p>
            <a:r>
              <a:rPr lang="en-GB" sz="2800" dirty="0" smtClean="0"/>
              <a:t>One unit to multiple units (phasing possible)</a:t>
            </a:r>
          </a:p>
          <a:p>
            <a:r>
              <a:rPr lang="en-GB" sz="2800" dirty="0" smtClean="0"/>
              <a:t>Up to £2mn (interest only charged on monies drawn)</a:t>
            </a:r>
          </a:p>
          <a:p>
            <a:r>
              <a:rPr lang="en-GB" sz="2800" dirty="0" smtClean="0"/>
              <a:t>70% LTV at any point in the build (See further below)</a:t>
            </a:r>
          </a:p>
          <a:p>
            <a:r>
              <a:rPr lang="en-GB" sz="2800" dirty="0" smtClean="0"/>
              <a:t>100% funding available (with additional security)</a:t>
            </a:r>
          </a:p>
          <a:p>
            <a:r>
              <a:rPr lang="en-GB" sz="2800" dirty="0" smtClean="0"/>
              <a:t>First time to experienced developers</a:t>
            </a:r>
          </a:p>
          <a:p>
            <a:r>
              <a:rPr lang="en-GB" sz="2800" dirty="0" smtClean="0"/>
              <a:t>Site visits for complex and / or larger transactions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C33E-37F6-451C-B44D-F605710D24C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24336" cy="1673725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67204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altLang="en-US" sz="3600" dirty="0"/>
              <a:t>What We Want To See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altLang="en-US" dirty="0"/>
              <a:t>Application Form</a:t>
            </a:r>
          </a:p>
          <a:p>
            <a:pPr>
              <a:defRPr/>
            </a:pPr>
            <a:r>
              <a:rPr lang="en-GB" altLang="en-US" dirty="0"/>
              <a:t>Income, expenditure, asset and liability form (with bank statements)</a:t>
            </a:r>
          </a:p>
          <a:p>
            <a:pPr>
              <a:defRPr/>
            </a:pPr>
            <a:r>
              <a:rPr lang="en-GB" altLang="en-US" dirty="0"/>
              <a:t>Valuation</a:t>
            </a:r>
          </a:p>
          <a:p>
            <a:pPr>
              <a:defRPr/>
            </a:pPr>
            <a:r>
              <a:rPr lang="en-GB" altLang="en-US" dirty="0"/>
              <a:t>Build costs and timeline</a:t>
            </a:r>
          </a:p>
          <a:p>
            <a:pPr>
              <a:defRPr/>
            </a:pPr>
            <a:r>
              <a:rPr lang="en-GB" altLang="en-US" dirty="0"/>
              <a:t>Planning permission</a:t>
            </a:r>
          </a:p>
          <a:p>
            <a:pPr>
              <a:defRPr/>
            </a:pPr>
            <a:r>
              <a:rPr lang="en-GB" altLang="en-US" dirty="0"/>
              <a:t>Building regulations consent</a:t>
            </a:r>
          </a:p>
          <a:p>
            <a:pPr>
              <a:defRPr/>
            </a:pPr>
            <a:r>
              <a:rPr lang="en-GB" altLang="en-US" dirty="0"/>
              <a:t>NHBC or other insurance</a:t>
            </a:r>
          </a:p>
          <a:p>
            <a:pPr>
              <a:defRPr/>
            </a:pPr>
            <a:r>
              <a:rPr lang="en-GB" altLang="en-US" dirty="0"/>
              <a:t>Affordability (retained interest is offered as an option)</a:t>
            </a:r>
          </a:p>
          <a:p>
            <a:pPr>
              <a:defRPr/>
            </a:pPr>
            <a:r>
              <a:rPr lang="en-GB" altLang="en-US" dirty="0"/>
              <a:t>Viable exit strategy within the term of the loan (crucial)</a:t>
            </a:r>
          </a:p>
          <a:p>
            <a:pPr>
              <a:defRPr/>
            </a:pPr>
            <a:r>
              <a:rPr lang="en-GB" altLang="en-US" dirty="0"/>
              <a:t>A clean legal </a:t>
            </a:r>
            <a:r>
              <a:rPr lang="en-GB" altLang="en-US" dirty="0" smtClean="0"/>
              <a:t>title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C33E-37F6-451C-B44D-F605710D24C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24336" cy="1673725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23677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C33E-37F6-451C-B44D-F605710D24C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smtClean="0"/>
              <a:t>Loan to Value Calculation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24336" cy="1673725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483089"/>
              </p:ext>
            </p:extLst>
          </p:nvPr>
        </p:nvGraphicFramePr>
        <p:xfrm>
          <a:off x="107504" y="1743122"/>
          <a:ext cx="8568952" cy="3798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/>
                <a:gridCol w="792088"/>
                <a:gridCol w="792088"/>
                <a:gridCol w="720080"/>
                <a:gridCol w="648072"/>
                <a:gridCol w="576064"/>
                <a:gridCol w="864096"/>
                <a:gridCol w="648072"/>
                <a:gridCol w="648072"/>
                <a:gridCol w="648072"/>
                <a:gridCol w="720080"/>
                <a:gridCol w="576064"/>
                <a:gridCol w="360040"/>
              </a:tblGrid>
              <a:tr h="5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Date</a:t>
                      </a:r>
                      <a:endParaRPr lang="en-GB" sz="900" b="1" i="0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41" marR="4741" marT="474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Gross Loan Released</a:t>
                      </a:r>
                      <a:endParaRPr lang="en-GB" sz="900" b="1" i="0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41" marR="4741" marT="474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Gross loan running total</a:t>
                      </a:r>
                      <a:endParaRPr lang="en-GB" sz="900" b="1" i="0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41" marR="4741" marT="474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Less Fees per release</a:t>
                      </a:r>
                      <a:endParaRPr lang="en-GB" sz="900" b="1" i="0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41" marR="4741" marT="4741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Months of term remaining </a:t>
                      </a:r>
                      <a:endParaRPr lang="en-GB" sz="900" b="1" i="0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41" marR="4741" marT="474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Monthly instalment on drawdown</a:t>
                      </a:r>
                      <a:endParaRPr lang="en-GB" sz="900" b="1" i="0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41" marR="4741" marT="474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Monthly instalment (running total)</a:t>
                      </a:r>
                      <a:endParaRPr lang="en-GB" sz="900" b="1" i="0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Less</a:t>
                      </a:r>
                      <a:endParaRPr lang="en-GB" sz="900" b="1" i="0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41" marR="4741" marT="474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Net loan received by borrowers</a:t>
                      </a:r>
                      <a:endParaRPr lang="en-GB" sz="900" b="1" i="0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41" marR="4741" marT="474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Total Property Valuation</a:t>
                      </a:r>
                      <a:endParaRPr lang="en-GB" sz="900" b="1" i="0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41" marR="4741" marT="474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Other Borrowings</a:t>
                      </a:r>
                      <a:endParaRPr lang="en-GB" sz="900" b="1" i="0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41" marR="4741" marT="474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LTV</a:t>
                      </a:r>
                      <a:endParaRPr lang="en-GB" sz="900" b="1" i="0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41" marR="4741" marT="4741" marB="0" anchor="ctr"/>
                </a:tc>
              </a:tr>
              <a:tr h="6621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Arrangement / Broker</a:t>
                      </a:r>
                      <a:endParaRPr lang="en-GB" sz="900" b="1" i="0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41" marR="4741" marT="4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Legal</a:t>
                      </a:r>
                      <a:endParaRPr lang="en-GB" sz="900" b="1" i="0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41" marR="4741" marT="4741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Interest to end of term</a:t>
                      </a:r>
                      <a:endParaRPr lang="en-GB" sz="900" b="1" i="0" u="none" strike="noStrike" dirty="0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41" marR="4741" marT="4741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Month 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£52,000.00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£52,000.00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£3,787.50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£1,600.00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12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£650.00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£650.00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£7,800.00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£38,812.50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£225,000.00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23.1%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Stage 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Month 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£52,941.18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£104,941.18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11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£661.76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£1,311.76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£7,279.41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£45,661.77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£225,000.00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46.6%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Stage 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Month 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£72,625.70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£177,566.88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10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£907.82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£2,219.59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£9,078.21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£63,547.49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£275,000.00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64.6%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Stage 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Month 3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£14,933.12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£192,500.00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£186.66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£2,406.25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£1,679.98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£13,253.14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£275,000.00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70.0%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Stage 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Month 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£60,000.00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£252,500.00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£750.00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£3,156.25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£6,000.00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£54,000.00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£370,000.00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68.2%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</a:tr>
              <a:tr h="232611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Stage 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</a:tr>
              <a:tr h="239755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£252,500.00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£252,500.00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£3,787.50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£1,600.00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£3,156.25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£3,156.25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£31,837.60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</a:rPr>
                        <a:t>£215,274.90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03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dirty="0" smtClean="0"/>
              <a:t>Loan to Value Calculation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C33E-37F6-451C-B44D-F605710D24C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24336" cy="1673725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611560" y="1895671"/>
            <a:ext cx="3634601" cy="43001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1895671"/>
            <a:ext cx="367240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aseline="30000" dirty="0" smtClean="0"/>
              <a:t>1</a:t>
            </a:r>
            <a:r>
              <a:rPr lang="en-GB" dirty="0" smtClean="0"/>
              <a:t> </a:t>
            </a:r>
            <a:r>
              <a:rPr lang="en-GB" baseline="30000" dirty="0" smtClean="0"/>
              <a:t>Main </a:t>
            </a:r>
            <a:r>
              <a:rPr lang="en-GB" baseline="30000" dirty="0"/>
              <a:t>structure is defined as a structure comprising of walls and roof. The MSMV assumes all necessary certification is in place to comply with building regulations and NHBC or similar guarantees; and that the whole site is suitable for acquisition by another developer, unencumbered. </a:t>
            </a:r>
          </a:p>
          <a:p>
            <a:pPr lvl="0"/>
            <a:endParaRPr lang="en-GB" baseline="30000" dirty="0" smtClean="0"/>
          </a:p>
          <a:p>
            <a:pPr lvl="0"/>
            <a:r>
              <a:rPr lang="en-GB" baseline="30000" dirty="0" smtClean="0"/>
              <a:t>2 First </a:t>
            </a:r>
            <a:r>
              <a:rPr lang="en-GB" baseline="30000" dirty="0"/>
              <a:t>fix comprises all the work needed to take a building from foundation to putting plaster on the internal walls. This includes construction of walls, floors, ceilings and inserting cables for electrical supply and pipes for water supply. </a:t>
            </a:r>
          </a:p>
          <a:p>
            <a:pPr lvl="0"/>
            <a:endParaRPr lang="en-GB" baseline="30000" dirty="0" smtClean="0"/>
          </a:p>
          <a:p>
            <a:pPr lvl="0"/>
            <a:r>
              <a:rPr lang="en-GB" baseline="30000" dirty="0" smtClean="0"/>
              <a:t>3 Second </a:t>
            </a:r>
            <a:r>
              <a:rPr lang="en-GB" baseline="30000" dirty="0"/>
              <a:t>fix comprises all the work after the plastering to a finished house but not decorated. Electrical fixtures are connected to the cables; sinks and baths connected to the pipes, and doors fitted into </a:t>
            </a:r>
            <a:r>
              <a:rPr lang="en-GB" baseline="30000" dirty="0" smtClean="0"/>
              <a:t>doorframes. 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19759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altLang="en-US" sz="3600" dirty="0" smtClean="0"/>
              <a:t>Case Study - Details</a:t>
            </a:r>
            <a:endParaRPr lang="en-US" altLang="en-US" sz="3600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51520" y="1772818"/>
            <a:ext cx="8686800" cy="4353347"/>
          </a:xfrm>
        </p:spPr>
        <p:txBody>
          <a:bodyPr>
            <a:normAutofit/>
          </a:bodyPr>
          <a:lstStyle/>
          <a:p>
            <a:r>
              <a:rPr lang="en-GB" altLang="en-US" sz="2800" dirty="0"/>
              <a:t>Agreed to lend £319,000 (100% of build cost) </a:t>
            </a:r>
          </a:p>
          <a:p>
            <a:r>
              <a:rPr lang="en-GB" altLang="en-US" sz="2800" dirty="0"/>
              <a:t>Released in stages </a:t>
            </a:r>
          </a:p>
          <a:p>
            <a:r>
              <a:rPr lang="en-GB" altLang="en-US" sz="2800" dirty="0"/>
              <a:t>Monthly interest payments retained (1.25% pcm)</a:t>
            </a:r>
          </a:p>
          <a:p>
            <a:r>
              <a:rPr lang="en-GB" altLang="en-US" sz="2800" dirty="0"/>
              <a:t>12 month term</a:t>
            </a:r>
          </a:p>
          <a:p>
            <a:r>
              <a:rPr lang="en-GB" altLang="en-US" sz="2800" dirty="0"/>
              <a:t>1st charge on land purchased for £225,000 with a GDV of £675,000 per 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C33E-37F6-451C-B44D-F605710D24C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24336" cy="1673725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altLang="en-US" sz="3600" dirty="0" smtClean="0"/>
              <a:t>Case Study – Stage 1</a:t>
            </a:r>
            <a:endParaRPr lang="en-US" altLang="en-US" sz="36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844826"/>
            <a:ext cx="8229600" cy="4281339"/>
          </a:xfrm>
        </p:spPr>
        <p:txBody>
          <a:bodyPr/>
          <a:lstStyle/>
          <a:p>
            <a:r>
              <a:rPr lang="en-GB" altLang="en-US" sz="2400" dirty="0"/>
              <a:t>£52,000 initial advance (LTV = 23%)</a:t>
            </a:r>
          </a:p>
          <a:p>
            <a:r>
              <a:rPr lang="en-GB" altLang="en-US" sz="2400" dirty="0"/>
              <a:t>£225,000 valuation </a:t>
            </a:r>
          </a:p>
          <a:p>
            <a:endParaRPr lang="en-US" altLang="en-US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429000"/>
            <a:ext cx="316865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40" y="2852740"/>
            <a:ext cx="36734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C33E-37F6-451C-B44D-F605710D24C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24336" cy="1673725"/>
          </a:xfrm>
          <a:prstGeom prst="rect">
            <a:avLst/>
          </a:prstGeom>
          <a:blipFill dpi="0" rotWithShape="1">
            <a:blip r:embed="rId6">
              <a:alphaModFix amt="0"/>
            </a:blip>
            <a:srcRect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altLang="en-US" sz="3600" dirty="0" smtClean="0"/>
              <a:t>Case Study – Stage 2</a:t>
            </a:r>
            <a:endParaRPr lang="en-US" altLang="en-US" sz="3600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844826"/>
            <a:ext cx="8229600" cy="4281339"/>
          </a:xfrm>
        </p:spPr>
        <p:txBody>
          <a:bodyPr/>
          <a:lstStyle/>
          <a:p>
            <a:r>
              <a:rPr lang="en-GB" altLang="en-US" sz="2400" dirty="0"/>
              <a:t>£52,941.18 further advance (Total £104,941.18) (LTV = 47%)</a:t>
            </a:r>
          </a:p>
          <a:p>
            <a:r>
              <a:rPr lang="en-GB" altLang="en-US" sz="2400" dirty="0"/>
              <a:t>£225,000 valuation</a:t>
            </a:r>
            <a:endParaRPr lang="en-US" altLang="en-US" sz="2400" dirty="0"/>
          </a:p>
        </p:txBody>
      </p:sp>
      <p:pic>
        <p:nvPicPr>
          <p:cNvPr id="5124" name="Picture 3" descr="House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90" y="2997200"/>
            <a:ext cx="4249737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5940427" y="3141663"/>
            <a:ext cx="2303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dirty="0"/>
              <a:t>Artist’s impression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C33E-37F6-451C-B44D-F605710D24C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24336" cy="1673725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altLang="en-US" sz="3600" dirty="0" smtClean="0"/>
              <a:t>Case Study – Stage 3</a:t>
            </a:r>
            <a:endParaRPr lang="en-US" altLang="en-US" sz="36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4" y="1844826"/>
            <a:ext cx="8229600" cy="4381947"/>
          </a:xfrm>
        </p:spPr>
        <p:txBody>
          <a:bodyPr/>
          <a:lstStyle/>
          <a:p>
            <a:r>
              <a:rPr lang="en-GB" altLang="en-US" sz="2400" dirty="0"/>
              <a:t>£72,625.70 further advance (Total £177,566.88) (LTV = 65%)</a:t>
            </a:r>
          </a:p>
          <a:p>
            <a:r>
              <a:rPr lang="en-GB" altLang="en-US" sz="2400" dirty="0"/>
              <a:t>£275,000 valuation</a:t>
            </a:r>
          </a:p>
          <a:p>
            <a:endParaRPr lang="en-US" altLang="en-US" dirty="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997202"/>
            <a:ext cx="3960812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997202"/>
            <a:ext cx="3887788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C33E-37F6-451C-B44D-F605710D24C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24336" cy="1673725"/>
          </a:xfrm>
          <a:prstGeom prst="rect">
            <a:avLst/>
          </a:prstGeom>
          <a:blipFill dpi="0" rotWithShape="1">
            <a:blip r:embed="rId6">
              <a:alphaModFix amt="0"/>
            </a:blip>
            <a:srcRect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850</Words>
  <Application>Microsoft Office PowerPoint</Application>
  <PresentationFormat>On-screen Show (4:3)</PresentationFormat>
  <Paragraphs>250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Underwriting a Development Loan and  General Short Term Finance</vt:lpstr>
      <vt:lpstr>Part 1 – Underwriting  a Development Loan Criteria Overview</vt:lpstr>
      <vt:lpstr>What We Want To See</vt:lpstr>
      <vt:lpstr>Loan to Value Calculation</vt:lpstr>
      <vt:lpstr>Loan to Value Calculation</vt:lpstr>
      <vt:lpstr>Case Study - Details</vt:lpstr>
      <vt:lpstr>Case Study – Stage 1</vt:lpstr>
      <vt:lpstr>Case Study – Stage 2</vt:lpstr>
      <vt:lpstr>Case Study – Stage 3</vt:lpstr>
      <vt:lpstr>Case Study – Stage 4</vt:lpstr>
      <vt:lpstr>Case Study – Stage 5</vt:lpstr>
      <vt:lpstr>Case Study - Completed</vt:lpstr>
      <vt:lpstr>Important Features</vt:lpstr>
      <vt:lpstr>Part 2 – General Short Term Finance  Our Lending Brands</vt:lpstr>
      <vt:lpstr>Why the Affirmative Group ?</vt:lpstr>
      <vt:lpstr>Key Lending Areas</vt:lpstr>
      <vt:lpstr>Criteria Details</vt:lpstr>
      <vt:lpstr>Criteria Details (continued)</vt:lpstr>
      <vt:lpstr>Questions &amp; Contact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tomos</dc:creator>
  <cp:lastModifiedBy>Gary Lederberg</cp:lastModifiedBy>
  <cp:revision>85</cp:revision>
  <cp:lastPrinted>2015-06-15T14:36:11Z</cp:lastPrinted>
  <dcterms:created xsi:type="dcterms:W3CDTF">2011-06-23T13:44:42Z</dcterms:created>
  <dcterms:modified xsi:type="dcterms:W3CDTF">2015-06-17T20:42:36Z</dcterms:modified>
</cp:coreProperties>
</file>